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90" r:id="rId14"/>
    <p:sldId id="267" r:id="rId15"/>
    <p:sldId id="268" r:id="rId16"/>
    <p:sldId id="269" r:id="rId17"/>
    <p:sldId id="292" r:id="rId18"/>
    <p:sldId id="270" r:id="rId19"/>
    <p:sldId id="271" r:id="rId20"/>
    <p:sldId id="293" r:id="rId21"/>
    <p:sldId id="274" r:id="rId22"/>
    <p:sldId id="275" r:id="rId23"/>
    <p:sldId id="276" r:id="rId24"/>
    <p:sldId id="294" r:id="rId25"/>
    <p:sldId id="295" r:id="rId26"/>
    <p:sldId id="296" r:id="rId27"/>
    <p:sldId id="280" r:id="rId28"/>
    <p:sldId id="281" r:id="rId29"/>
    <p:sldId id="297" r:id="rId30"/>
    <p:sldId id="298" r:id="rId31"/>
    <p:sldId id="299" r:id="rId32"/>
    <p:sldId id="282" r:id="rId33"/>
    <p:sldId id="283" r:id="rId34"/>
    <p:sldId id="300" r:id="rId35"/>
    <p:sldId id="301" r:id="rId36"/>
    <p:sldId id="286" r:id="rId37"/>
    <p:sldId id="287" r:id="rId38"/>
    <p:sldId id="288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Montserrat Light" panose="00000400000000000000" pitchFamily="2" charset="0"/>
      <p:regular r:id="rId46"/>
      <p:bold r:id="rId47"/>
      <p:italic r:id="rId48"/>
      <p:boldItalic r:id="rId49"/>
    </p:embeddedFont>
    <p:embeddedFont>
      <p:font typeface="Roboto Mono" panose="020B0604020202020204" charset="0"/>
      <p:regular r:id="rId50"/>
      <p:bold r:id="rId51"/>
      <p:italic r:id="rId52"/>
      <p:boldItalic r:id="rId53"/>
    </p:embeddedFont>
    <p:embeddedFont>
      <p:font typeface="Roboto Mono Light" panose="020B0604020202020204" charset="0"/>
      <p:regular r:id="rId54"/>
      <p:bold r:id="rId55"/>
      <p:italic r:id="rId56"/>
      <p:boldItalic r:id="rId57"/>
    </p:embeddedFont>
    <p:embeddedFont>
      <p:font typeface="Roboto Mono Medium" panose="020B0604020202020204" charset="0"/>
      <p:regular r:id="rId58"/>
      <p:bold r:id="rId59"/>
      <p:italic r:id="rId60"/>
      <p:boldItalic r:id="rId61"/>
    </p:embeddedFont>
    <p:embeddedFont>
      <p:font typeface="Sora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279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934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0646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7259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767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0165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266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992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5234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85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779567" y="2347734"/>
            <a:ext cx="10632865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Analisis</a:t>
              </a: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</a:t>
              </a:r>
              <a:r>
                <a:rPr lang="en-US" sz="4400" b="0" i="0" u="none" strike="noStrike" cap="none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Tagi</a:t>
              </a:r>
              <a:r>
                <a:rPr lang="en-US" sz="4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han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</a:t>
              </a:r>
              <a:r>
                <a:rPr lang="en-US" sz="4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Asuransi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Kesehatan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Google Shape;252;g1451da43991_0_5"/>
              <p:cNvSpPr txBox="1"/>
              <p:nvPr/>
            </p:nvSpPr>
            <p:spPr>
              <a:xfrm>
                <a:off x="401515" y="1584375"/>
                <a:ext cx="11388900" cy="2232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Selanjutnya,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melihat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asuransi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rumus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ar-AE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ar-AE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ternyata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jauh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dibanding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non-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hampir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4x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lipat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ym typeface="Sora"/>
                </a:endParaRPr>
              </a:p>
            </p:txBody>
          </p:sp>
        </mc:Choice>
        <mc:Fallback>
          <p:sp>
            <p:nvSpPr>
              <p:cNvPr id="252" name="Google Shape;252;g1451da43991_0_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2232109"/>
              </a:xfrm>
              <a:prstGeom prst="rect">
                <a:avLst/>
              </a:prstGeom>
              <a:blipFill>
                <a:blip r:embed="rId3"/>
                <a:stretch>
                  <a:fillRect t="-24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7E54BFE-F3B8-5447-F435-8E755C13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878" y="3389848"/>
            <a:ext cx="5485714" cy="36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9D382-DE93-4D36-9237-AC82B43B908F}"/>
              </a:ext>
            </a:extLst>
          </p:cNvPr>
          <p:cNvSpPr txBox="1"/>
          <p:nvPr/>
        </p:nvSpPr>
        <p:spPr>
          <a:xfrm>
            <a:off x="4434568" y="5119736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$32.050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1D3EB5E-B60C-BAEB-7B53-F9E1F4304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32050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2741227-16EF-02A5-15D1-D55AA3F36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08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32050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C25438F-F48A-B56C-2BB1-FC12BE0BE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32050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C6DC9-9B41-A206-403E-DCA3CCE57697}"/>
              </a:ext>
            </a:extLst>
          </p:cNvPr>
          <p:cNvSpPr txBox="1"/>
          <p:nvPr/>
        </p:nvSpPr>
        <p:spPr>
          <a:xfrm>
            <a:off x="6611711" y="6102560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$8.434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Variansi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diteliti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rumus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menyimpang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AutoShape 2" descr="S^2 = \frac{\sum (x_i - \bar{x})^2}{n - 1}">
            <a:extLst>
              <a:ext uri="{FF2B5EF4-FFF2-40B4-BE49-F238E27FC236}">
                <a16:creationId xmlns:a16="http://schemas.microsoft.com/office/drawing/2014/main" id="{F59A3718-4BEC-A322-09AD-4C33BFAB40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CCA9F8-0847-B1ED-407E-C926425B8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825" y="2631608"/>
            <a:ext cx="2495550" cy="79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B0849B-B280-75EB-0A9E-B970D50A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463" y="4082074"/>
            <a:ext cx="4163889" cy="27759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C2E7D-5F47-7066-544A-4FC401C9A9FF}"/>
              </a:ext>
            </a:extLst>
          </p:cNvPr>
          <p:cNvSpPr txBox="1"/>
          <p:nvPr/>
        </p:nvSpPr>
        <p:spPr>
          <a:xfrm>
            <a:off x="4695825" y="5316148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132.721.153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68841-C120-D237-D4C5-83F712432BB3}"/>
              </a:ext>
            </a:extLst>
          </p:cNvPr>
          <p:cNvSpPr txBox="1"/>
          <p:nvPr/>
        </p:nvSpPr>
        <p:spPr>
          <a:xfrm>
            <a:off x="6406438" y="6065707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35.891.656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9A546-D27F-06F8-48E2-5B5C772A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75876"/>
            <a:ext cx="11401542" cy="1325563"/>
          </a:xfrm>
        </p:spPr>
        <p:txBody>
          <a:bodyPr/>
          <a:lstStyle/>
          <a:p>
            <a:r>
              <a:rPr lang="en-US" dirty="0"/>
              <a:t>Rata-rata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nasabah</a:t>
            </a:r>
            <a:r>
              <a:rPr lang="en-US" dirty="0"/>
              <a:t> BMI &gt;25 </a:t>
            </a:r>
            <a:r>
              <a:rPr lang="en-US" dirty="0" err="1"/>
              <a:t>berdasarkan</a:t>
            </a:r>
            <a:r>
              <a:rPr lang="en-US" dirty="0"/>
              <a:t> status </a:t>
            </a:r>
            <a:r>
              <a:rPr lang="en-US" dirty="0" err="1"/>
              <a:t>merokok</a:t>
            </a:r>
            <a:endParaRPr lang="en-ID" dirty="0"/>
          </a:p>
        </p:txBody>
      </p:sp>
      <p:sp>
        <p:nvSpPr>
          <p:cNvPr id="3" name="Google Shape;246;g1451da43991_0_0">
            <a:extLst>
              <a:ext uri="{FF2B5EF4-FFF2-40B4-BE49-F238E27FC236}">
                <a16:creationId xmlns:a16="http://schemas.microsoft.com/office/drawing/2014/main" id="{39BBDD29-C386-8550-D235-A540FE50BD9B}"/>
              </a:ext>
            </a:extLst>
          </p:cNvPr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BMI?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itu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BMI &gt;25,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BMI&gt;25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BMI &gt;25,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4x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lipat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551C1-F3E9-BA2A-88CB-3702256D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67" y="3429000"/>
            <a:ext cx="5485714" cy="36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BBBC9-5B2A-A403-2A00-10DD4B22616D}"/>
              </a:ext>
            </a:extLst>
          </p:cNvPr>
          <p:cNvSpPr txBox="1"/>
          <p:nvPr/>
        </p:nvSpPr>
        <p:spPr>
          <a:xfrm>
            <a:off x="4546536" y="5214063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$35.116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37A80-DB37-20EF-A6C4-CAA301C58883}"/>
              </a:ext>
            </a:extLst>
          </p:cNvPr>
          <p:cNvSpPr txBox="1"/>
          <p:nvPr/>
        </p:nvSpPr>
        <p:spPr>
          <a:xfrm>
            <a:off x="6761002" y="6159565"/>
            <a:ext cx="131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$8.629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7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Interpretation of the results as an answer to the questions you posed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Example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dipakai, diambil dari xxx orang yang memiliki rata rata umur xxx tahun. Rata-rata nilai BMI mereka adalah xxx, ini menunjukkan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memiliki bmi underweight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walaupun nilainya tidak jauh dari </a:t>
            </a:r>
            <a:r>
              <a:rPr lang="en-US" sz="20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 normal (19-25)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 tagihan kesehatan besarnya tidak jauh dari rata rata, tepatnya memiliki selisih sekitar xxx dari rata-ratanya, uniknya sebaran antara tagihan perokok dan perokok sama, yaitu sebesar xxx.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 err="1"/>
              <a:t>Analisis</a:t>
            </a:r>
            <a:r>
              <a:rPr lang="en-US" sz="4000" dirty="0"/>
              <a:t> </a:t>
            </a:r>
            <a:r>
              <a:rPr lang="en-US" sz="4000" dirty="0" err="1"/>
              <a:t>Variabel</a:t>
            </a:r>
            <a:r>
              <a:rPr lang="en-US" sz="4000" dirty="0"/>
              <a:t> </a:t>
            </a:r>
            <a:r>
              <a:rPr lang="en-US" sz="4000" dirty="0" err="1"/>
              <a:t>Kategorik</a:t>
            </a:r>
            <a:endParaRPr sz="4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CBB4-C789-9F27-6848-69E7B33A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98" y="1796371"/>
            <a:ext cx="5485714" cy="3657143"/>
          </a:xfrm>
          <a:prstGeom prst="rect">
            <a:avLst/>
          </a:prstGeom>
        </p:spPr>
      </p:pic>
      <p:sp>
        <p:nvSpPr>
          <p:cNvPr id="4" name="Google Shape;270;g142ad2f6649_0_104">
            <a:extLst>
              <a:ext uri="{FF2B5EF4-FFF2-40B4-BE49-F238E27FC236}">
                <a16:creationId xmlns:a16="http://schemas.microsoft.com/office/drawing/2014/main" id="{5024F64E-16A8-8362-1094-AD47D01EED6E}"/>
              </a:ext>
            </a:extLst>
          </p:cNvPr>
          <p:cNvSpPr txBox="1"/>
          <p:nvPr/>
        </p:nvSpPr>
        <p:spPr>
          <a:xfrm>
            <a:off x="401515" y="527362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observasi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sementara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kalangan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Gender mana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388943" y="1584375"/>
            <a:ext cx="5965204" cy="778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violin plot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dispersinya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right skewed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tendency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contoh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95A25-6C6A-D8DA-BE77-E611AC6B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73" y="1112631"/>
            <a:ext cx="4951124" cy="3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4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di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daerahnya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388943" y="1584375"/>
            <a:ext cx="5965204" cy="8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violin plot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dispersinya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bersifat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right skewed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tendency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ke-4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dikarenakan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Northeast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state New York,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living cost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dunia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7CBB6-CFDC-DD87-2606-F71BE536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92" y="1355442"/>
            <a:ext cx="6490351" cy="43269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15" y="103868"/>
            <a:ext cx="956684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pt-BR" dirty="0"/>
              <a:t>Berapa peluang seseorang tersebut adalah perempuan diketahui dia adalah perokok?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Google Shape;282;g1451da43991_0_10"/>
              <p:cNvSpPr txBox="1"/>
              <p:nvPr/>
            </p:nvSpPr>
            <p:spPr>
              <a:xfrm>
                <a:off x="401515" y="1584375"/>
                <a:ext cx="11388900" cy="1592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𝑒𝑟𝑒𝑚𝑝𝑢𝑎𝑛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𝑝𝑒𝑟𝑒𝑚𝑝𝑢𝑎𝑛</m:t>
                              </m:r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𝑚𝑒𝑟𝑜𝑘𝑜𝑘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𝑚𝑒𝑟𝑜𝑘𝑜𝑘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ar-AE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fitur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crosstab pada pandas,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peroleh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tabel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82" name="Google Shape;282;g1451da43991_0_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1592383"/>
              </a:xfrm>
              <a:prstGeom prst="rect">
                <a:avLst/>
              </a:prstGeom>
              <a:blipFill>
                <a:blip r:embed="rId3"/>
                <a:stretch>
                  <a:fillRect t="-3448" b="-6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1BF4DC-EF55-C3D1-1706-898941C0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966" y="3176758"/>
            <a:ext cx="6104149" cy="18060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C76780-A2A3-0B29-8AB4-AD396B057FD5}"/>
                  </a:ext>
                </a:extLst>
              </p:cNvPr>
              <p:cNvSpPr txBox="1"/>
              <p:nvPr/>
            </p:nvSpPr>
            <p:spPr>
              <a:xfrm>
                <a:off x="2395635" y="4987837"/>
                <a:ext cx="6694714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𝑒𝑟𝑒𝑚𝑝𝑢𝑎𝑛</m:t>
                          </m:r>
                        </m:e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ar-AE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115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115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159</m:t>
                          </m:r>
                        </m:den>
                      </m:f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42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C76780-A2A3-0B29-8AB4-AD396B05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635" y="4987837"/>
                <a:ext cx="6694714" cy="50501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15" y="103868"/>
            <a:ext cx="956684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pt-BR" dirty="0"/>
              <a:t>Berapa peluang seseorang tersebut adalah laki-laki diketahui dia adalah perokok?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Google Shape;282;g1451da43991_0_10"/>
              <p:cNvSpPr txBox="1"/>
              <p:nvPr/>
            </p:nvSpPr>
            <p:spPr>
              <a:xfrm>
                <a:off x="401515" y="1584375"/>
                <a:ext cx="11388900" cy="1592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𝑙𝑎𝑘𝑖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𝑙𝑎𝑘𝑖</m:t>
                              </m:r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𝑚𝑒𝑟𝑜𝑘𝑜𝑘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𝑚𝑒𝑟𝑜𝑘𝑜𝑘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ar-AE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fitur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crosstab pada pandas,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peroleh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tabel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82" name="Google Shape;282;g1451da43991_0_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1592383"/>
              </a:xfrm>
              <a:prstGeom prst="rect">
                <a:avLst/>
              </a:prstGeom>
              <a:blipFill>
                <a:blip r:embed="rId3"/>
                <a:stretch>
                  <a:fillRect t="-3448" b="-6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1BF4DC-EF55-C3D1-1706-898941C05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604" y="3082962"/>
            <a:ext cx="5698858" cy="16861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C76780-A2A3-0B29-8AB4-AD396B057FD5}"/>
                  </a:ext>
                </a:extLst>
              </p:cNvPr>
              <p:cNvSpPr txBox="1"/>
              <p:nvPr/>
            </p:nvSpPr>
            <p:spPr>
              <a:xfrm>
                <a:off x="2404965" y="4768615"/>
                <a:ext cx="6694714" cy="505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e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ar-AE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159</m:t>
                          </m:r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115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159</m:t>
                          </m:r>
                        </m:den>
                      </m:f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58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C76780-A2A3-0B29-8AB4-AD396B05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965" y="4768615"/>
                <a:ext cx="6694714" cy="505010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A5BADC-E9DF-04C3-753A-44E920076114}"/>
                  </a:ext>
                </a:extLst>
              </p:cNvPr>
              <p:cNvSpPr txBox="1"/>
              <p:nvPr/>
            </p:nvSpPr>
            <p:spPr>
              <a:xfrm>
                <a:off x="2508676" y="5556921"/>
                <a:ext cx="66947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𝑝𝑒𝑟𝑒𝑚𝑝𝑢𝑎𝑛</m:t>
                          </m:r>
                        </m:e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A5BADC-E9DF-04C3-753A-44E92007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676" y="5556921"/>
                <a:ext cx="66947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E4BE9E-505C-B7EA-9FD9-666D285A84A1}"/>
              </a:ext>
            </a:extLst>
          </p:cNvPr>
          <p:cNvSpPr txBox="1"/>
          <p:nvPr/>
        </p:nvSpPr>
        <p:spPr>
          <a:xfrm>
            <a:off x="5083507" y="5252037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Atau</a:t>
            </a:r>
            <a:r>
              <a:rPr lang="en-US" dirty="0"/>
              <a:t> dengan </a:t>
            </a:r>
            <a:r>
              <a:rPr lang="en-US" dirty="0" err="1"/>
              <a:t>cara</a:t>
            </a:r>
            <a:r>
              <a:rPr lang="en-US" dirty="0"/>
              <a:t> lain, 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1A80A-751F-FB69-F786-A70CA61CBB1D}"/>
                  </a:ext>
                </a:extLst>
              </p:cNvPr>
              <p:cNvSpPr txBox="1"/>
              <p:nvPr/>
            </p:nvSpPr>
            <p:spPr>
              <a:xfrm>
                <a:off x="2635121" y="5829854"/>
                <a:ext cx="66947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ar-AE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42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58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1A80A-751F-FB69-F786-A70CA61CB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121" y="5829854"/>
                <a:ext cx="66947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961246-21F3-633B-1B9A-AA41E78EAB7D}"/>
                  </a:ext>
                </a:extLst>
              </p:cNvPr>
              <p:cNvSpPr txBox="1"/>
              <p:nvPr/>
            </p:nvSpPr>
            <p:spPr>
              <a:xfrm>
                <a:off x="2748606" y="6113839"/>
                <a:ext cx="66947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</m:e>
                      </m:d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58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961246-21F3-633B-1B9A-AA41E78EA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06" y="6113839"/>
                <a:ext cx="669471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61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belakang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401516" y="141190"/>
            <a:ext cx="1000211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 &lt;16.700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BMI &lt;25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/>
              <p:nvPr/>
            </p:nvSpPr>
            <p:spPr>
              <a:xfrm>
                <a:off x="401515" y="1584375"/>
                <a:ext cx="11388900" cy="3093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𝑡𝑎𝑔𝑖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700</m:t>
                              </m:r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dirty="0">
                  <a:effectLst/>
                  <a:latin typeface="Sora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jumlah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memenuhi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filter-filter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atas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194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245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79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3093884"/>
              </a:xfrm>
              <a:prstGeom prst="rect">
                <a:avLst/>
              </a:prstGeom>
              <a:blipFill>
                <a:blip r:embed="rId3"/>
                <a:stretch>
                  <a:fillRect t="-1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04967" y="0"/>
            <a:ext cx="10266617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kesehatannya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16.7k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adalah </a:t>
            </a:r>
            <a:r>
              <a:rPr lang="en-US" dirty="0" err="1"/>
              <a:t>perokok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C4B46182-4E80-130D-0A1D-5A1F567010E7}"/>
                  </a:ext>
                </a:extLst>
              </p:cNvPr>
              <p:cNvSpPr txBox="1"/>
              <p:nvPr/>
            </p:nvSpPr>
            <p:spPr>
              <a:xfrm>
                <a:off x="401515" y="1584375"/>
                <a:ext cx="11388900" cy="34080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Sama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seperti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sebelumnya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ini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bisa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diselesaikan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conditional probability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│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𝑡𝑎𝑔𝑖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700</m:t>
                              </m:r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𝑃𝑒𝑟𝑜𝑘𝑜𝑘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𝑃𝑒𝑟𝑜𝑘𝑜𝑘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dirty="0">
                  <a:effectLst/>
                  <a:latin typeface="Sora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jumlah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memenuhi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filter-filter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atas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254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274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927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Hampir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semua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memiliki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kondisi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demikian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bisa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memiliki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risiko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perusahaan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C4B46182-4E80-130D-0A1D-5A1F5670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3408008"/>
              </a:xfrm>
              <a:prstGeom prst="rect">
                <a:avLst/>
              </a:prstGeom>
              <a:blipFill>
                <a:blip r:embed="rId3"/>
                <a:stretch>
                  <a:fillRect t="-16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401516" y="141190"/>
            <a:ext cx="1000211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 &gt;16.700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dia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dan </a:t>
            </a:r>
            <a:r>
              <a:rPr lang="en-US" sz="2800" dirty="0" err="1"/>
              <a:t>memiliki</a:t>
            </a:r>
            <a:r>
              <a:rPr lang="en-US" sz="2800" dirty="0"/>
              <a:t> BMI &gt;25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/>
              <p:nvPr/>
            </p:nvSpPr>
            <p:spPr>
              <a:xfrm>
                <a:off x="401515" y="1584375"/>
                <a:ext cx="11388900" cy="3715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│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ar-AE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𝑡𝑎𝑔𝑖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700</m:t>
                              </m:r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𝑃𝑒𝑟𝑜𝑘𝑜𝑘</m:t>
                              </m:r>
                              <m:r>
                                <a:rPr lang="ar-AE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𝑃𝑒𝑟𝑜𝑘𝑜𝑘</m:t>
                              </m:r>
                              <m:r>
                                <a:rPr lang="ar-AE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dirty="0">
                  <a:effectLst/>
                  <a:latin typeface="Sora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jumlah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memenuhi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filter-filter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atas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215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219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𝑃𝑒𝑟𝑜𝑘𝑜𝑘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982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Hampir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semua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BMI &gt;25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memiliki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kondisi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demikian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bisa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memiliki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risiko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bagi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perusahaan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3715785"/>
              </a:xfrm>
              <a:prstGeom prst="rect">
                <a:avLst/>
              </a:prstGeom>
              <a:blipFill>
                <a:blip r:embed="rId3"/>
                <a:stretch>
                  <a:fillRect t="-1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5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401516" y="141190"/>
            <a:ext cx="1000211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Siapa</a:t>
            </a:r>
            <a:r>
              <a:rPr lang="en-US" sz="2800" dirty="0"/>
              <a:t>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mungkin</a:t>
            </a:r>
            <a:r>
              <a:rPr lang="en-US" sz="2800" dirty="0"/>
              <a:t> </a:t>
            </a:r>
            <a:r>
              <a:rPr lang="en-US" sz="2800" dirty="0" err="1"/>
              <a:t>mendapat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? </a:t>
            </a:r>
            <a:r>
              <a:rPr lang="en-US" sz="2800" dirty="0" err="1"/>
              <a:t>Nasabah</a:t>
            </a:r>
            <a:r>
              <a:rPr lang="en-US" sz="2800" dirty="0"/>
              <a:t> dengan BMI &lt;25 </a:t>
            </a:r>
            <a:r>
              <a:rPr lang="en-US" sz="2800" dirty="0" err="1"/>
              <a:t>atau</a:t>
            </a:r>
            <a:r>
              <a:rPr lang="en-US" sz="2800" dirty="0"/>
              <a:t> &gt;25?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/>
              <p:nvPr/>
            </p:nvSpPr>
            <p:spPr>
              <a:xfrm>
                <a:off x="401515" y="1584375"/>
                <a:ext cx="11388900" cy="4293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│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𝑡𝑎𝑔𝑖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700</m:t>
                              </m:r>
                              <m:r>
                                <a:rPr lang="ar-AE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dirty="0">
                  <a:effectLst/>
                  <a:latin typeface="Sora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jumlah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memenuhi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filter-filter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atas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283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1091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26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Begitu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juga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sebaliknya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51</m:t>
                          </m:r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245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21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Artinya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orang dengan BMI &gt;25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mungkin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293956"/>
              </a:xfrm>
              <a:prstGeom prst="rect">
                <a:avLst/>
              </a:prstGeom>
              <a:blipFill>
                <a:blip r:embed="rId3"/>
                <a:stretch>
                  <a:fillRect t="-1278" b="-15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143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401516" y="141190"/>
            <a:ext cx="1000211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Siapa</a:t>
            </a:r>
            <a:r>
              <a:rPr lang="en-US" sz="2800" dirty="0"/>
              <a:t> yang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mungkin</a:t>
            </a:r>
            <a:r>
              <a:rPr lang="en-US" sz="2800" dirty="0"/>
              <a:t> </a:t>
            </a:r>
            <a:r>
              <a:rPr lang="en-US" sz="2800" dirty="0" err="1"/>
              <a:t>mendapat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tinggi</a:t>
            </a:r>
            <a:r>
              <a:rPr lang="en-US" sz="2800" dirty="0"/>
              <a:t>? </a:t>
            </a:r>
            <a:r>
              <a:rPr lang="en-US" sz="2800" dirty="0" err="1"/>
              <a:t>Nasabah</a:t>
            </a:r>
            <a:r>
              <a:rPr lang="en-US" sz="2800" dirty="0"/>
              <a:t> dengan BMI &gt;25 yang </a:t>
            </a:r>
            <a:r>
              <a:rPr lang="en-US" sz="2800" dirty="0" err="1"/>
              <a:t>merokok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?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/>
              <p:nvPr/>
            </p:nvSpPr>
            <p:spPr>
              <a:xfrm>
                <a:off x="401515" y="1584375"/>
                <a:ext cx="11388900" cy="408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menyelesaikan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permasalahan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ini,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conditional probability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dirumuskan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berikut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800" b="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│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𝑁𝑜𝑛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  <m:r>
                            <a:rPr lang="ar-AE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𝑡𝑎𝑔𝑖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700</m:t>
                              </m:r>
                              <m:r>
                                <a:rPr lang="ar-AE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𝑁𝑜𝑛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𝑚𝑒𝑟𝑜𝑘𝑜𝑘</m:t>
                              </m:r>
                              <m:r>
                                <a:rPr lang="ar-AE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∩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𝐵𝑀𝐼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0" dirty="0">
                  <a:effectLst/>
                  <a:latin typeface="Sora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menghitung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jumlah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data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memenuhi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filter-filter di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atas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jadi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│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𝑚𝑒𝑟𝑜𝑘𝑜𝑘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68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872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16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700</m:t>
                          </m:r>
                        </m:e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e>
                      </m:d>
                      <m:r>
                        <a:rPr lang="ar-AE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078</m:t>
                      </m:r>
                    </m:oMath>
                  </m:oMathPara>
                </a14:m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Untuk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ar-AE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𝑡𝑎𝑔𝑖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700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𝑚𝑒𝑟𝑜𝑘𝑜𝑘</m:t>
                        </m:r>
                        <m:r>
                          <a:rPr lang="ar-AE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𝐵𝑀𝐼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sudah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peroleh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sebelumnya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yaitu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9817</m:t>
                    </m:r>
                  </m:oMath>
                </a14:m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Artinya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orang dengan BMI &gt;25 </a:t>
                </a:r>
                <a:r>
                  <a:rPr lang="en-US" sz="2000" b="1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yang </a:t>
                </a:r>
                <a:r>
                  <a:rPr lang="en-US" sz="2000" b="1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jauh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mungkin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mendapat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82;g1451da43991_0_10">
                <a:extLst>
                  <a:ext uri="{FF2B5EF4-FFF2-40B4-BE49-F238E27FC236}">
                    <a16:creationId xmlns:a16="http://schemas.microsoft.com/office/drawing/2014/main" id="{01C0D684-ECC1-CCD2-A3D9-15C17524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088579"/>
              </a:xfrm>
              <a:prstGeom prst="rect">
                <a:avLst/>
              </a:prstGeom>
              <a:blipFill>
                <a:blip r:embed="rId3"/>
                <a:stretch>
                  <a:fillRect t="-1341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49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 err="1"/>
              <a:t>Korelasi</a:t>
            </a:r>
            <a:r>
              <a:rPr lang="en-US" sz="4000" dirty="0"/>
              <a:t> </a:t>
            </a:r>
            <a:r>
              <a:rPr lang="en-US" sz="4000" dirty="0" err="1"/>
              <a:t>Variabel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r>
              <a:rPr lang="en-US" dirty="0"/>
              <a:t> BMI dengan </a:t>
            </a:r>
            <a:r>
              <a:rPr lang="en-US" dirty="0" err="1"/>
              <a:t>tagihan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14157" y="10279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D71A0-5E86-72EA-73C3-F7B73E71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37" y="2036627"/>
            <a:ext cx="5485714" cy="3657143"/>
          </a:xfrm>
          <a:prstGeom prst="rect">
            <a:avLst/>
          </a:prstGeom>
        </p:spPr>
      </p:pic>
      <p:sp>
        <p:nvSpPr>
          <p:cNvPr id="4" name="Google Shape;342;g142ad2f6649_0_154">
            <a:extLst>
              <a:ext uri="{FF2B5EF4-FFF2-40B4-BE49-F238E27FC236}">
                <a16:creationId xmlns:a16="http://schemas.microsoft.com/office/drawing/2014/main" id="{DFEE1BA9-4773-AD0D-F954-25E64634C26A}"/>
              </a:ext>
            </a:extLst>
          </p:cNvPr>
          <p:cNvSpPr txBox="1"/>
          <p:nvPr/>
        </p:nvSpPr>
        <p:spPr>
          <a:xfrm>
            <a:off x="414157" y="5185959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dipisahkan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r>
              <a:rPr lang="en-US" dirty="0"/>
              <a:t> BMI dengan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14157" y="10279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Google Shape;342;g142ad2f6649_0_154">
            <a:extLst>
              <a:ext uri="{FF2B5EF4-FFF2-40B4-BE49-F238E27FC236}">
                <a16:creationId xmlns:a16="http://schemas.microsoft.com/office/drawing/2014/main" id="{DFEE1BA9-4773-AD0D-F954-25E64634C26A}"/>
              </a:ext>
            </a:extLst>
          </p:cNvPr>
          <p:cNvSpPr txBox="1"/>
          <p:nvPr/>
        </p:nvSpPr>
        <p:spPr>
          <a:xfrm>
            <a:off x="544786" y="5014437"/>
            <a:ext cx="4969606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r=0,81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seiring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naik pula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81910-BDA1-A6EC-D2E2-74EB9B12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7" y="1772772"/>
            <a:ext cx="5485714" cy="3657143"/>
          </a:xfrm>
          <a:prstGeom prst="rect">
            <a:avLst/>
          </a:prstGeom>
        </p:spPr>
      </p:pic>
      <p:sp>
        <p:nvSpPr>
          <p:cNvPr id="8" name="Google Shape;342;g142ad2f6649_0_154">
            <a:extLst>
              <a:ext uri="{FF2B5EF4-FFF2-40B4-BE49-F238E27FC236}">
                <a16:creationId xmlns:a16="http://schemas.microsoft.com/office/drawing/2014/main" id="{A14AC320-49DF-220A-1CB5-890334EDF7EB}"/>
              </a:ext>
            </a:extLst>
          </p:cNvPr>
          <p:cNvSpPr txBox="1"/>
          <p:nvPr/>
        </p:nvSpPr>
        <p:spPr>
          <a:xfrm>
            <a:off x="6292129" y="5014437"/>
            <a:ext cx="49696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r=0,08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sangat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mendekati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nol.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7CFAA3-7BA8-C093-B095-C507C02C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129" y="1852355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dengan </a:t>
            </a:r>
            <a:r>
              <a:rPr lang="en-US" dirty="0" err="1"/>
              <a:t>tagihan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14157" y="10279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Google Shape;342;g142ad2f6649_0_154">
            <a:extLst>
              <a:ext uri="{FF2B5EF4-FFF2-40B4-BE49-F238E27FC236}">
                <a16:creationId xmlns:a16="http://schemas.microsoft.com/office/drawing/2014/main" id="{DFEE1BA9-4773-AD0D-F954-25E64634C26A}"/>
              </a:ext>
            </a:extLst>
          </p:cNvPr>
          <p:cNvSpPr txBox="1"/>
          <p:nvPr/>
        </p:nvSpPr>
        <p:spPr>
          <a:xfrm>
            <a:off x="414157" y="5185959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r=0,3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filter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30B67-59BB-A9BF-B57F-9F668F79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836" y="1609821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 err="1"/>
              <a:t>Latar</a:t>
            </a:r>
            <a:r>
              <a:rPr lang="en-US" sz="4000" dirty="0"/>
              <a:t> </a:t>
            </a:r>
            <a:r>
              <a:rPr lang="en-US" sz="4000" dirty="0" err="1"/>
              <a:t>Belakang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414157" y="41472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dengan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20457" y="1027309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difilter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‘smoker’,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Google Shape;342;g142ad2f6649_0_154">
            <a:extLst>
              <a:ext uri="{FF2B5EF4-FFF2-40B4-BE49-F238E27FC236}">
                <a16:creationId xmlns:a16="http://schemas.microsoft.com/office/drawing/2014/main" id="{DFEE1BA9-4773-AD0D-F954-25E64634C26A}"/>
              </a:ext>
            </a:extLst>
          </p:cNvPr>
          <p:cNvSpPr txBox="1"/>
          <p:nvPr/>
        </p:nvSpPr>
        <p:spPr>
          <a:xfrm>
            <a:off x="650359" y="5014437"/>
            <a:ext cx="4969606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r=0,63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seiring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naik pula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" name="Google Shape;342;g142ad2f6649_0_154">
            <a:extLst>
              <a:ext uri="{FF2B5EF4-FFF2-40B4-BE49-F238E27FC236}">
                <a16:creationId xmlns:a16="http://schemas.microsoft.com/office/drawing/2014/main" id="{A14AC320-49DF-220A-1CB5-890334EDF7EB}"/>
              </a:ext>
            </a:extLst>
          </p:cNvPr>
          <p:cNvSpPr txBox="1"/>
          <p:nvPr/>
        </p:nvSpPr>
        <p:spPr>
          <a:xfrm>
            <a:off x="6292129" y="4999735"/>
            <a:ext cx="49696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r=0,37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24048-2358-DC43-B3AE-B3A0154C3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75" y="1703068"/>
            <a:ext cx="5485714" cy="36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C56F4-67A4-43FD-2F1A-B9BECB766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7" y="170306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9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non </a:t>
            </a:r>
            <a:r>
              <a:rPr lang="en-US" dirty="0" err="1"/>
              <a:t>perokok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Hipotesis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uji adalah: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𝑝𝑒𝑟𝑜𝑘𝑜𝑘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𝑝𝑒𝑟𝑜𝑘𝑜𝑘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𝑝𝑒𝑟𝑜𝑘𝑜𝑘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𝑝𝑒𝑟𝑜𝑘𝑜𝑘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/>
                    <a:ea typeface="Sora"/>
                    <a:cs typeface="Sora"/>
                    <a:sym typeface="Sora"/>
                  </a:rPr>
                  <a:t>gunakan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tingkat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signifikansi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05</m:t>
                    </m:r>
                  </m:oMath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Statistik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uji yang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dipilih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adalah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2-sample t-test uji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pihak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kanan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karena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standar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deviasi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tidak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diketahui</a:t>
                </a:r>
                <a:endParaRPr lang="en-ID" sz="2000" dirty="0">
                  <a:solidFill>
                    <a:schemeClr val="bg2"/>
                  </a:solidFill>
                  <a:latin typeface="Sora" panose="020B0604020202020204" charset="0"/>
                  <a:ea typeface="Calibri" panose="020F0502020204030204" pitchFamily="34" charset="0"/>
                  <a:cs typeface="Sora" panose="020B0604020202020204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Variansi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kedua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sampel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diperoleh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132.721.153 dan 35.891.656 (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berbeda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)</a:t>
                </a: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Diperoleh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p-value &lt; alpha, H_0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ditolak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sehingga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H1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diterima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bahwa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dibanding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non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blipFill>
                <a:blip r:embed="rId3"/>
                <a:stretch>
                  <a:fillRect t="-1169"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60EF922-1299-3179-64F7-7EF658F0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88" y="4122465"/>
            <a:ext cx="10036410" cy="1272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15" y="25867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dengan BMI </a:t>
            </a:r>
            <a:r>
              <a:rPr lang="en-US" sz="2000" dirty="0" err="1"/>
              <a:t>diatas</a:t>
            </a:r>
            <a:r>
              <a:rPr lang="en-US" sz="2000" dirty="0"/>
              <a:t> 25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daripada</a:t>
            </a:r>
            <a:r>
              <a:rPr lang="en-US" sz="2000" dirty="0"/>
              <a:t> </a:t>
            </a: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dengan BMI </a:t>
            </a:r>
            <a:r>
              <a:rPr lang="en-US" sz="2000" dirty="0" err="1"/>
              <a:t>dibawah</a:t>
            </a:r>
            <a:r>
              <a:rPr lang="en-US" sz="2000" dirty="0"/>
              <a:t> 25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Hipotesis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uji adalah: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&lt;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&gt;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&lt;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25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/>
                    <a:ea typeface="Sora"/>
                    <a:cs typeface="Sora"/>
                    <a:sym typeface="Sora"/>
                  </a:rPr>
                  <a:t>gunakan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tingkat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signifikansi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05</m:t>
                    </m:r>
                  </m:oMath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Statistik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uji yang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dipilih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adalah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2-sample t-test uji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pihak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kanan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karena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standar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deviasi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tidak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diketahui</a:t>
                </a:r>
                <a:endParaRPr lang="en-ID" sz="2000" dirty="0">
                  <a:solidFill>
                    <a:schemeClr val="bg2"/>
                  </a:solidFill>
                  <a:latin typeface="Sora" panose="020B0604020202020204" charset="0"/>
                  <a:ea typeface="Calibri" panose="020F0502020204030204" pitchFamily="34" charset="0"/>
                  <a:cs typeface="Sora" panose="020B0604020202020204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Variansi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kedua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sampel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diperoleh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164.579.189dan 56.326.859 (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berbeda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)</a:t>
                </a: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Diperoleh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p-value &lt; alpha, H0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ditolak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sehingga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H1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diterima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bahwa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 &gt;25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lebih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tinggi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dibanding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BMI &lt;25</a:t>
                </a: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blipFill>
                <a:blip r:embed="rId3"/>
                <a:stretch>
                  <a:fillRect t="-1169" r="-696"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0BDD4D5-663F-86FD-4FAB-2CD13DC7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81" y="4191491"/>
            <a:ext cx="10242168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4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15" y="25867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dengan BMI </a:t>
            </a:r>
            <a:r>
              <a:rPr lang="en-US" sz="2000" dirty="0" err="1"/>
              <a:t>diatas</a:t>
            </a:r>
            <a:r>
              <a:rPr lang="en-US" sz="2000" dirty="0"/>
              <a:t> 25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daripada</a:t>
            </a:r>
            <a:r>
              <a:rPr lang="en-US" sz="2000" dirty="0"/>
              <a:t> </a:t>
            </a:r>
            <a:r>
              <a:rPr lang="en-US" sz="2000" dirty="0" err="1"/>
              <a:t>tagihan</a:t>
            </a:r>
            <a:r>
              <a:rPr lang="en-US" sz="2000" dirty="0"/>
              <a:t> </a:t>
            </a:r>
            <a:r>
              <a:rPr lang="en-US" sz="2000" dirty="0" err="1"/>
              <a:t>kesehatan</a:t>
            </a:r>
            <a:r>
              <a:rPr lang="en-US" sz="2000" dirty="0"/>
              <a:t> </a:t>
            </a:r>
            <a:r>
              <a:rPr lang="en-US" sz="2000" dirty="0" err="1"/>
              <a:t>nasabah</a:t>
            </a:r>
            <a:r>
              <a:rPr lang="en-US" sz="2000" dirty="0"/>
              <a:t> dengan BMI </a:t>
            </a:r>
            <a:r>
              <a:rPr lang="en-US" sz="2000" dirty="0" err="1"/>
              <a:t>dibawah</a:t>
            </a:r>
            <a:r>
              <a:rPr lang="en-US" sz="2000" dirty="0"/>
              <a:t> 25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Hipotesis yang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uji adalah:</a:t>
                </a: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sub>
                      </m:sSub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𝑝𝑒𝑟𝑒𝑚𝑝𝑢𝑎𝑛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1600"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𝑙𝑎𝑘𝑖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≠ </m:t>
                      </m:r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𝑡𝑎𝑔𝑖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</m:t>
                          </m:r>
                          <m:r>
                            <a:rPr lang="en-ID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𝑝𝑒𝑟𝑒𝑚𝑝𝑢𝑎𝑛</m:t>
                          </m:r>
                        </m:sub>
                      </m:sSub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/>
                    <a:ea typeface="Sora"/>
                    <a:cs typeface="Sora"/>
                    <a:sym typeface="Sora"/>
                  </a:rPr>
                  <a:t>gunakan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tingkat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signifikansi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14:m>
                  <m:oMath xmlns:m="http://schemas.openxmlformats.org/officeDocument/2006/math"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D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05</m:t>
                    </m:r>
                  </m:oMath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Statistik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uji yang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dipilih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adalah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2-sample t-test uji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dua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pihak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karena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standar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deviasi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populasi</a:t>
                </a:r>
                <a:r>
                  <a:rPr lang="en-ID" sz="2000" dirty="0">
                    <a:solidFill>
                      <a:schemeClr val="bg2"/>
                    </a:solidFill>
                    <a:effectLst/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tidak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diketahui</a:t>
                </a:r>
                <a:endParaRPr lang="en-ID" sz="2000" dirty="0">
                  <a:solidFill>
                    <a:schemeClr val="bg2"/>
                  </a:solidFill>
                  <a:latin typeface="Sora" panose="020B0604020202020204" charset="0"/>
                  <a:ea typeface="Calibri" panose="020F0502020204030204" pitchFamily="34" charset="0"/>
                  <a:cs typeface="Sora" panose="020B0604020202020204" charset="0"/>
                </a:endParaRPr>
              </a:p>
              <a:p>
                <a:pPr marL="444500" indent="-342900"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Variansi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kedua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sampel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diperoleh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 167.998.626dan 123.660.966(</a:t>
                </a:r>
                <a:r>
                  <a:rPr lang="en-ID" sz="2000" dirty="0" err="1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berbeda</a:t>
                </a:r>
                <a:r>
                  <a:rPr lang="en-ID" sz="2000" dirty="0">
                    <a:solidFill>
                      <a:schemeClr val="bg2"/>
                    </a:solidFill>
                    <a:latin typeface="Sora" panose="020B0604020202020204" charset="0"/>
                    <a:ea typeface="Calibri" panose="020F0502020204030204" pitchFamily="34" charset="0"/>
                    <a:cs typeface="Sora" panose="020B0604020202020204" charset="0"/>
                  </a:rPr>
                  <a:t>)</a:t>
                </a: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Diperoleh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445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Wingdings" panose="05000000000000000000" pitchFamily="2" charset="2"/>
                  <a:buChar char="§"/>
                </a:pP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p-value &lt; alpha, H0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ditolak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sehingga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H1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diterima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laki-laki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tidak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sama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dengan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ID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ID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perempuan</a:t>
                </a:r>
                <a:endParaRPr lang="en-ID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692526"/>
              </a:xfrm>
              <a:prstGeom prst="rect">
                <a:avLst/>
              </a:prstGeom>
              <a:blipFill>
                <a:blip r:embed="rId3"/>
                <a:stretch>
                  <a:fillRect t="-1169"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0BDD4D5-663F-86FD-4FAB-2CD13DC7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81" y="4191491"/>
            <a:ext cx="10242168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singkat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region, dan BMI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terlepas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berbeda-beda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ANOVA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dilanjutkan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model machine learning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mencoba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memprediksi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47052"/>
            <a:ext cx="113889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penting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keuangan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keluarga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membeli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jatuh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di-cover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harus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saja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dibebankan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Proyek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mengulas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factor-factor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14157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proyek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baris dan 7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-&gt;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Sex: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-&gt;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kategorikal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: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Body Mass Index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(kg/m^2) -&gt;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-&gt;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kategorikal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AS (northeast, northwest, southeast, southwest)</a:t>
            </a: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-&gt;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Children: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tanggungan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nasabah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-&gt;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diskrit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 err="1"/>
              <a:t>Analisis</a:t>
            </a:r>
            <a:r>
              <a:rPr lang="en-US" sz="4000" dirty="0"/>
              <a:t> </a:t>
            </a:r>
            <a:r>
              <a:rPr lang="en-US" sz="4000" dirty="0" err="1"/>
              <a:t>Statistika</a:t>
            </a:r>
            <a:r>
              <a:rPr lang="en-US" sz="4000" dirty="0"/>
              <a:t> </a:t>
            </a:r>
            <a:r>
              <a:rPr lang="en-US" sz="4000" dirty="0" err="1"/>
              <a:t>Deskriptif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Google Shape;234;g142ad2f6649_0_84"/>
              <p:cNvSpPr txBox="1"/>
              <p:nvPr/>
            </p:nvSpPr>
            <p:spPr>
              <a:xfrm>
                <a:off x="414157" y="1490048"/>
                <a:ext cx="11388900" cy="32169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Pertama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melihat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usia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rumus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ID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D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D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ID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Diperoleh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rata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usia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adalah </a:t>
                </a:r>
              </a:p>
              <a:p>
                <a:pPr marL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𝑢𝑠𝑖𝑎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39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𝑡𝑎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ID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𝑢𝑛</m:t>
                      </m:r>
                    </m:oMath>
                  </m:oMathPara>
                </a14:m>
                <a:endParaRPr lang="en-ID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34" name="Google Shape;234;g142ad2f6649_0_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7" y="1490048"/>
                <a:ext cx="11388900" cy="3216994"/>
              </a:xfrm>
              <a:prstGeom prst="rect">
                <a:avLst/>
              </a:prstGeom>
              <a:blipFill>
                <a:blip r:embed="rId3"/>
                <a:stretch>
                  <a:fillRect t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</a:t>
            </a:r>
            <a:r>
              <a:rPr lang="en-US" dirty="0" err="1"/>
              <a:t>perokok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34;g142ad2f6649_0_84">
                <a:extLst>
                  <a:ext uri="{FF2B5EF4-FFF2-40B4-BE49-F238E27FC236}">
                    <a16:creationId xmlns:a16="http://schemas.microsoft.com/office/drawing/2014/main" id="{20596A54-0F52-6269-5B94-9159CBA018BD}"/>
                  </a:ext>
                </a:extLst>
              </p:cNvPr>
              <p:cNvSpPr txBox="1"/>
              <p:nvPr/>
            </p:nvSpPr>
            <p:spPr>
              <a:xfrm>
                <a:off x="414157" y="1490048"/>
                <a:ext cx="11388900" cy="3546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Selanjutnya,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kita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melihat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 BMI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nasabah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perokok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dengan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rumus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rata-rata</a:t>
                </a: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ar-AE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ar-AE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ar-AE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Diperoleh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,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nilai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rata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rata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tagihan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 adalah </a:t>
                </a:r>
              </a:p>
              <a:p>
                <a:pPr marL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𝑟𝑎𝑡𝑎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𝐵𝑀𝐼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𝑝𝑒𝑟𝑜𝑘𝑜𝑘</m:t>
                          </m:r>
                        </m:sub>
                      </m:sSub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30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71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𝑘𝑔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Nilai BMI &gt;30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dinyatakan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sebagai</a:t>
                </a:r>
                <a:r>
                  <a:rPr lang="en-US" sz="2000" dirty="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2000" b="1" dirty="0" err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obesitas</a:t>
                </a:r>
                <a:endParaRPr lang="en-US" sz="2000" b="1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lang="en-US"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457200" lvl="0" indent="-35560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  <a:buFont typeface="Sora"/>
                  <a:buChar char="•"/>
                </a:pPr>
                <a:endParaRPr sz="20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mc:Choice>
        <mc:Fallback>
          <p:sp>
            <p:nvSpPr>
              <p:cNvPr id="2" name="Google Shape;234;g142ad2f6649_0_84">
                <a:extLst>
                  <a:ext uri="{FF2B5EF4-FFF2-40B4-BE49-F238E27FC236}">
                    <a16:creationId xmlns:a16="http://schemas.microsoft.com/office/drawing/2014/main" id="{20596A54-0F52-6269-5B94-9159CBA01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7" y="1490048"/>
                <a:ext cx="11388900" cy="3546187"/>
              </a:xfrm>
              <a:prstGeom prst="rect">
                <a:avLst/>
              </a:prstGeom>
              <a:blipFill>
                <a:blip r:embed="rId3"/>
                <a:stretch>
                  <a:fillRect t="-15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1739</Words>
  <Application>Microsoft Office PowerPoint</Application>
  <PresentationFormat>Widescreen</PresentationFormat>
  <Paragraphs>279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Montserrat Light</vt:lpstr>
      <vt:lpstr>Roboto Mono</vt:lpstr>
      <vt:lpstr>Roboto Mono Medium</vt:lpstr>
      <vt:lpstr>Cambria Math</vt:lpstr>
      <vt:lpstr>Sora</vt:lpstr>
      <vt:lpstr>Calibri</vt:lpstr>
      <vt:lpstr>Courier New</vt:lpstr>
      <vt:lpstr>Roboto Mono Light</vt:lpstr>
      <vt:lpstr>Wingdings</vt:lpstr>
      <vt:lpstr>1_Office Theme</vt:lpstr>
      <vt:lpstr>Office Theme</vt:lpstr>
      <vt:lpstr>PowerPoint Presentation</vt:lpstr>
      <vt:lpstr>Outline</vt:lpstr>
      <vt:lpstr>Latar Belakang</vt:lpstr>
      <vt:lpstr>Latar Belakang</vt:lpstr>
      <vt:lpstr>Dataset</vt:lpstr>
      <vt:lpstr>Dataset</vt:lpstr>
      <vt:lpstr>Analisis Statistika Deskriptif</vt:lpstr>
      <vt:lpstr>Rata-rata usia</vt:lpstr>
      <vt:lpstr>Rata-rata BMI perokok</vt:lpstr>
      <vt:lpstr>Rata-rata tagihan perokok</vt:lpstr>
      <vt:lpstr>Variansi tagihan perokok</vt:lpstr>
      <vt:lpstr>Rata-rata tagihan nasabah BMI &gt;25 berdasarkan status merokok</vt:lpstr>
      <vt:lpstr>Analysis</vt:lpstr>
      <vt:lpstr>Analisis Variabel Kategorik</vt:lpstr>
      <vt:lpstr>Proporsi perokok dan non perokok</vt:lpstr>
      <vt:lpstr>Gender mana yang memiliki tagihan lebih tinggi?</vt:lpstr>
      <vt:lpstr>Distribusi tagihan di tiap daerahnya</vt:lpstr>
      <vt:lpstr>Berapa peluang seseorang tersebut adalah perempuan diketahui dia adalah perokok?</vt:lpstr>
      <vt:lpstr>Berapa peluang seseorang tersebut adalah laki-laki diketahui dia adalah perokok?</vt:lpstr>
      <vt:lpstr>Continuous Variables Analysis</vt:lpstr>
      <vt:lpstr>Peluang seseorang memiliki tagihan  &lt;16.700 jika memiliki BMI &lt;25</vt:lpstr>
      <vt:lpstr>Peluang seseorang tagihan kesehatannya diatas 16.7k diketahui dia adalah perokok</vt:lpstr>
      <vt:lpstr>Peluang seseorang memiliki tagihan  &gt;16.700 jika dia perokok dan memiliki BMI &gt;25</vt:lpstr>
      <vt:lpstr>Siapa yang lebih mungkin mendapat tagihan tinggi? Nasabah dengan BMI &lt;25 atau &gt;25?</vt:lpstr>
      <vt:lpstr>Siapa yang lebih mungkin mendapat tagihan tinggi? Nasabah dengan BMI &gt;25 yang merokok atau tidak?</vt:lpstr>
      <vt:lpstr>Korelasi Variabel</vt:lpstr>
      <vt:lpstr>Korelasi BMI dengan tagihan </vt:lpstr>
      <vt:lpstr>Korelasi BMI dengan tagihan perokok dan non perokok </vt:lpstr>
      <vt:lpstr>Korelasi usia dengan tagihan </vt:lpstr>
      <vt:lpstr>Korelasi Usia dengan tagihan perokok dan non perokok </vt:lpstr>
      <vt:lpstr>Hypothesis Testing</vt:lpstr>
      <vt:lpstr>Tagihan perokok lebih besar daripada non perokok</vt:lpstr>
      <vt:lpstr>Tagihan kesehatan nasabah dengan BMI diatas 25 lebih tinggi daripada tagihan kesehatan nasabah dengan BMI dibawah 25</vt:lpstr>
      <vt:lpstr>Tagihan kesehatan nasabah dengan BMI diatas 25 lebih tinggi daripada tagihan kesehatan nasabah dengan BMI dibawah 25</vt:lpstr>
      <vt:lpstr>Conclusion</vt:lpstr>
      <vt:lpstr>Conclusion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Edgar Rafii Manzo Natakusuma</cp:lastModifiedBy>
  <cp:revision>2</cp:revision>
  <dcterms:created xsi:type="dcterms:W3CDTF">2022-06-30T03:08:43Z</dcterms:created>
  <dcterms:modified xsi:type="dcterms:W3CDTF">2022-10-07T20:14:25Z</dcterms:modified>
</cp:coreProperties>
</file>